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708" r:id="rId4"/>
    <p:sldMasterId id="2147483737" r:id="rId5"/>
    <p:sldMasterId id="2147483742" r:id="rId6"/>
    <p:sldMasterId id="2147483746" r:id="rId7"/>
    <p:sldMasterId id="2147483803" r:id="rId8"/>
  </p:sldMasterIdLst>
  <p:notesMasterIdLst>
    <p:notesMasterId r:id="rId18"/>
  </p:notesMasterIdLst>
  <p:handoutMasterIdLst>
    <p:handoutMasterId r:id="rId19"/>
  </p:handoutMasterIdLst>
  <p:sldIdLst>
    <p:sldId id="782" r:id="rId9"/>
    <p:sldId id="824" r:id="rId10"/>
    <p:sldId id="643" r:id="rId11"/>
    <p:sldId id="825" r:id="rId12"/>
    <p:sldId id="826" r:id="rId13"/>
    <p:sldId id="827" r:id="rId14"/>
    <p:sldId id="828" r:id="rId15"/>
    <p:sldId id="823" r:id="rId16"/>
    <p:sldId id="668" r:id="rId17"/>
  </p:sldIdLst>
  <p:sldSz cx="12192000" cy="6858000"/>
  <p:notesSz cx="7315200" cy="96012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66"/>
        </a:solidFill>
        <a:latin typeface="Arial" charset="0"/>
        <a:ea typeface="+mn-ea"/>
        <a:cs typeface="+mn-cs"/>
      </a:defRPr>
    </a:lvl1pPr>
    <a:lvl2pPr marL="457039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66"/>
        </a:solidFill>
        <a:latin typeface="Arial" charset="0"/>
        <a:ea typeface="+mn-ea"/>
        <a:cs typeface="+mn-cs"/>
      </a:defRPr>
    </a:lvl2pPr>
    <a:lvl3pPr marL="914081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66"/>
        </a:solidFill>
        <a:latin typeface="Arial" charset="0"/>
        <a:ea typeface="+mn-ea"/>
        <a:cs typeface="+mn-cs"/>
      </a:defRPr>
    </a:lvl3pPr>
    <a:lvl4pPr marL="1371122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66"/>
        </a:solidFill>
        <a:latin typeface="Arial" charset="0"/>
        <a:ea typeface="+mn-ea"/>
        <a:cs typeface="+mn-cs"/>
      </a:defRPr>
    </a:lvl4pPr>
    <a:lvl5pPr marL="1828163" algn="l" rtl="0" eaLnBrk="0" fontAlgn="base" hangingPunct="0">
      <a:spcBef>
        <a:spcPct val="0"/>
      </a:spcBef>
      <a:spcAft>
        <a:spcPct val="0"/>
      </a:spcAft>
      <a:defRPr sz="2000" kern="1200">
        <a:solidFill>
          <a:srgbClr val="000066"/>
        </a:solidFill>
        <a:latin typeface="Arial" charset="0"/>
        <a:ea typeface="+mn-ea"/>
        <a:cs typeface="+mn-cs"/>
      </a:defRPr>
    </a:lvl5pPr>
    <a:lvl6pPr marL="2285200" algn="l" defTabSz="914081" rtl="0" eaLnBrk="1" latinLnBrk="0" hangingPunct="1">
      <a:defRPr sz="2000" kern="1200">
        <a:solidFill>
          <a:srgbClr val="000066"/>
        </a:solidFill>
        <a:latin typeface="Arial" charset="0"/>
        <a:ea typeface="+mn-ea"/>
        <a:cs typeface="+mn-cs"/>
      </a:defRPr>
    </a:lvl6pPr>
    <a:lvl7pPr marL="2742241" algn="l" defTabSz="914081" rtl="0" eaLnBrk="1" latinLnBrk="0" hangingPunct="1">
      <a:defRPr sz="2000" kern="1200">
        <a:solidFill>
          <a:srgbClr val="000066"/>
        </a:solidFill>
        <a:latin typeface="Arial" charset="0"/>
        <a:ea typeface="+mn-ea"/>
        <a:cs typeface="+mn-cs"/>
      </a:defRPr>
    </a:lvl7pPr>
    <a:lvl8pPr marL="3199280" algn="l" defTabSz="914081" rtl="0" eaLnBrk="1" latinLnBrk="0" hangingPunct="1">
      <a:defRPr sz="2000" kern="1200">
        <a:solidFill>
          <a:srgbClr val="000066"/>
        </a:solidFill>
        <a:latin typeface="Arial" charset="0"/>
        <a:ea typeface="+mn-ea"/>
        <a:cs typeface="+mn-cs"/>
      </a:defRPr>
    </a:lvl8pPr>
    <a:lvl9pPr marL="3656321" algn="l" defTabSz="914081" rtl="0" eaLnBrk="1" latinLnBrk="0" hangingPunct="1">
      <a:defRPr sz="2000" kern="1200">
        <a:solidFill>
          <a:srgbClr val="000066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4" userDrawn="1">
          <p15:clr>
            <a:srgbClr val="A4A3A4"/>
          </p15:clr>
        </p15:guide>
        <p15:guide id="2" pos="2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FF"/>
    <a:srgbClr val="FF0000"/>
    <a:srgbClr val="66FFCC"/>
    <a:srgbClr val="B3B3B3"/>
    <a:srgbClr val="00FFFF"/>
    <a:srgbClr val="FF33CC"/>
    <a:srgbClr val="080808"/>
    <a:srgbClr val="CC00CC"/>
    <a:srgbClr val="00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80" autoAdjust="0"/>
    <p:restoredTop sz="97963" autoAdjust="0"/>
  </p:normalViewPr>
  <p:slideViewPr>
    <p:cSldViewPr snapToGrid="0" snapToObjects="1">
      <p:cViewPr varScale="1">
        <p:scale>
          <a:sx n="137" d="100"/>
          <a:sy n="137" d="100"/>
        </p:scale>
        <p:origin x="150" y="570"/>
      </p:cViewPr>
      <p:guideLst>
        <p:guide orient="horz" pos="914"/>
        <p:guide pos="2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7808"/>
    </p:cViewPr>
  </p:sorterViewPr>
  <p:notesViewPr>
    <p:cSldViewPr snapToGrid="0">
      <p:cViewPr varScale="1">
        <p:scale>
          <a:sx n="97" d="100"/>
          <a:sy n="97" d="100"/>
        </p:scale>
        <p:origin x="-3544" y="-10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8BB73-E3E2-4A1D-8692-8A6947670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010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solidFill>
                  <a:schemeClr val="tx1"/>
                </a:solidFill>
              </a:defRPr>
            </a:lvl1pPr>
          </a:lstStyle>
          <a:p>
            <a:fld id="{63C096D5-4CD4-43F4-A922-398A904B325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878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03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08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12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16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200" algn="l" defTabSz="9140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1" algn="l" defTabSz="9140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1" algn="l" defTabSz="91408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096D5-4CD4-43F4-A922-398A904B325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68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096D5-4CD4-43F4-A922-398A904B325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60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096D5-4CD4-43F4-A922-398A904B325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14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IR_PPT_background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405396"/>
            <a:ext cx="12192000" cy="2746336"/>
          </a:xfrm>
          <a:prstGeom prst="rect">
            <a:avLst/>
          </a:prstGeom>
          <a:solidFill>
            <a:srgbClr val="081015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743" y="1405396"/>
            <a:ext cx="10177724" cy="2746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51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74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39" indent="0">
              <a:buNone/>
              <a:defRPr sz="2000" b="1"/>
            </a:lvl2pPr>
            <a:lvl3pPr marL="914081" indent="0">
              <a:buNone/>
              <a:defRPr sz="1800" b="1"/>
            </a:lvl3pPr>
            <a:lvl4pPr marL="1371122" indent="0">
              <a:buNone/>
              <a:defRPr sz="1600" b="1"/>
            </a:lvl4pPr>
            <a:lvl5pPr marL="1828163" indent="0">
              <a:buNone/>
              <a:defRPr sz="1600" b="1"/>
            </a:lvl5pPr>
            <a:lvl6pPr marL="2285200" indent="0">
              <a:buNone/>
              <a:defRPr sz="1600" b="1"/>
            </a:lvl6pPr>
            <a:lvl7pPr marL="2742241" indent="0">
              <a:buNone/>
              <a:defRPr sz="1600" b="1"/>
            </a:lvl7pPr>
            <a:lvl8pPr marL="3199280" indent="0">
              <a:buNone/>
              <a:defRPr sz="1600" b="1"/>
            </a:lvl8pPr>
            <a:lvl9pPr marL="365632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39" indent="0">
              <a:buNone/>
              <a:defRPr sz="2000" b="1"/>
            </a:lvl2pPr>
            <a:lvl3pPr marL="914081" indent="0">
              <a:buNone/>
              <a:defRPr sz="1800" b="1"/>
            </a:lvl3pPr>
            <a:lvl4pPr marL="1371122" indent="0">
              <a:buNone/>
              <a:defRPr sz="1600" b="1"/>
            </a:lvl4pPr>
            <a:lvl5pPr marL="1828163" indent="0">
              <a:buNone/>
              <a:defRPr sz="1600" b="1"/>
            </a:lvl5pPr>
            <a:lvl6pPr marL="2285200" indent="0">
              <a:buNone/>
              <a:defRPr sz="1600" b="1"/>
            </a:lvl6pPr>
            <a:lvl7pPr marL="2742241" indent="0">
              <a:buNone/>
              <a:defRPr sz="1600" b="1"/>
            </a:lvl7pPr>
            <a:lvl8pPr marL="3199280" indent="0">
              <a:buNone/>
              <a:defRPr sz="1600" b="1"/>
            </a:lvl8pPr>
            <a:lvl9pPr marL="365632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657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9818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289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0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39" indent="0">
              <a:buNone/>
              <a:defRPr sz="1200"/>
            </a:lvl2pPr>
            <a:lvl3pPr marL="914081" indent="0">
              <a:buNone/>
              <a:defRPr sz="1000"/>
            </a:lvl3pPr>
            <a:lvl4pPr marL="1371122" indent="0">
              <a:buNone/>
              <a:defRPr sz="900"/>
            </a:lvl4pPr>
            <a:lvl5pPr marL="1828163" indent="0">
              <a:buNone/>
              <a:defRPr sz="900"/>
            </a:lvl5pPr>
            <a:lvl6pPr marL="2285200" indent="0">
              <a:buNone/>
              <a:defRPr sz="900"/>
            </a:lvl6pPr>
            <a:lvl7pPr marL="2742241" indent="0">
              <a:buNone/>
              <a:defRPr sz="900"/>
            </a:lvl7pPr>
            <a:lvl8pPr marL="3199280" indent="0">
              <a:buNone/>
              <a:defRPr sz="900"/>
            </a:lvl8pPr>
            <a:lvl9pPr marL="36563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3940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39" indent="0">
              <a:buNone/>
              <a:defRPr sz="2800"/>
            </a:lvl2pPr>
            <a:lvl3pPr marL="914081" indent="0">
              <a:buNone/>
              <a:defRPr sz="2400"/>
            </a:lvl3pPr>
            <a:lvl4pPr marL="1371122" indent="0">
              <a:buNone/>
              <a:defRPr sz="2000"/>
            </a:lvl4pPr>
            <a:lvl5pPr marL="1828163" indent="0">
              <a:buNone/>
              <a:defRPr sz="2000"/>
            </a:lvl5pPr>
            <a:lvl6pPr marL="2285200" indent="0">
              <a:buNone/>
              <a:defRPr sz="2000"/>
            </a:lvl6pPr>
            <a:lvl7pPr marL="2742241" indent="0">
              <a:buNone/>
              <a:defRPr sz="2000"/>
            </a:lvl7pPr>
            <a:lvl8pPr marL="3199280" indent="0">
              <a:buNone/>
              <a:defRPr sz="2000"/>
            </a:lvl8pPr>
            <a:lvl9pPr marL="365632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39" indent="0">
              <a:buNone/>
              <a:defRPr sz="1200"/>
            </a:lvl2pPr>
            <a:lvl3pPr marL="914081" indent="0">
              <a:buNone/>
              <a:defRPr sz="1000"/>
            </a:lvl3pPr>
            <a:lvl4pPr marL="1371122" indent="0">
              <a:buNone/>
              <a:defRPr sz="900"/>
            </a:lvl4pPr>
            <a:lvl5pPr marL="1828163" indent="0">
              <a:buNone/>
              <a:defRPr sz="900"/>
            </a:lvl5pPr>
            <a:lvl6pPr marL="2285200" indent="0">
              <a:buNone/>
              <a:defRPr sz="900"/>
            </a:lvl6pPr>
            <a:lvl7pPr marL="2742241" indent="0">
              <a:buNone/>
              <a:defRPr sz="900"/>
            </a:lvl7pPr>
            <a:lvl8pPr marL="3199280" indent="0">
              <a:buNone/>
              <a:defRPr sz="900"/>
            </a:lvl8pPr>
            <a:lvl9pPr marL="365632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296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18284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1128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RVIR_PPT_banner1.psd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r="5174"/>
          <a:stretch/>
        </p:blipFill>
        <p:spPr>
          <a:xfrm>
            <a:off x="0" y="2"/>
            <a:ext cx="12192000" cy="981075"/>
          </a:xfrm>
          <a:prstGeom prst="rect">
            <a:avLst/>
          </a:prstGeom>
          <a:effectLst>
            <a:outerShdw blurRad="266700" dir="2700000">
              <a:srgbClr val="000000"/>
            </a:outerShdw>
          </a:effectLst>
        </p:spPr>
      </p:pic>
      <p:pic>
        <p:nvPicPr>
          <p:cNvPr id="11" name="Picture 10" descr="Global.png"/>
          <p:cNvPicPr>
            <a:picLocks noChangeAspect="1"/>
          </p:cNvPicPr>
          <p:nvPr userDrawn="1"/>
        </p:nvPicPr>
        <p:blipFill rotWithShape="1">
          <a:blip r:embed="rId4"/>
          <a:srcRect r="47387"/>
          <a:stretch/>
        </p:blipFill>
        <p:spPr>
          <a:xfrm>
            <a:off x="8830990" y="260176"/>
            <a:ext cx="2449892" cy="435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"/>
            <a:ext cx="8091528" cy="981075"/>
          </a:xfrm>
        </p:spPr>
        <p:txBody>
          <a:bodyPr anchor="ctr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2" y="1582738"/>
            <a:ext cx="10951633" cy="43942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647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ERVIR_PPT_background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12192001" cy="6858001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9800134" y="5891311"/>
            <a:ext cx="1992628" cy="530430"/>
            <a:chOff x="6960574" y="5933349"/>
            <a:chExt cx="2045287" cy="676258"/>
          </a:xfrm>
        </p:grpSpPr>
        <p:sp>
          <p:nvSpPr>
            <p:cNvPr id="10" name="Rounded Rectangle 9"/>
            <p:cNvSpPr/>
            <p:nvPr/>
          </p:nvSpPr>
          <p:spPr>
            <a:xfrm>
              <a:off x="6960574" y="5933349"/>
              <a:ext cx="2045287" cy="67625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28600" dist="23000" dir="5400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11" name="Picture 10" descr="NASA-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9829" y="6075825"/>
              <a:ext cx="470971" cy="376776"/>
            </a:xfrm>
            <a:prstGeom prst="rect">
              <a:avLst/>
            </a:prstGeom>
          </p:spPr>
        </p:pic>
        <p:pic>
          <p:nvPicPr>
            <p:cNvPr id="12" name="Picture 11" descr="USAID Logo_Blu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8610" y="6093771"/>
              <a:ext cx="1202659" cy="3669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3280" y="418288"/>
            <a:ext cx="10363200" cy="215988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377" y="4798886"/>
            <a:ext cx="8534400" cy="5365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09465" y="5435601"/>
            <a:ext cx="5573183" cy="455613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 sz="1600">
                <a:solidFill>
                  <a:schemeClr val="bg1">
                    <a:lumMod val="75000"/>
                  </a:schemeClr>
                </a:solidFill>
              </a:defRPr>
            </a:lvl2pPr>
            <a:lvl3pPr>
              <a:defRPr sz="160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sz="1600">
                <a:solidFill>
                  <a:schemeClr val="bg1">
                    <a:lumMod val="75000"/>
                  </a:schemeClr>
                </a:solidFill>
              </a:defRPr>
            </a:lvl4pPr>
            <a:lvl5pPr>
              <a:defRPr sz="16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13" name="Picture 12" descr="Global.png"/>
          <p:cNvPicPr>
            <a:picLocks noChangeAspect="1"/>
          </p:cNvPicPr>
          <p:nvPr userDrawn="1"/>
        </p:nvPicPr>
        <p:blipFill rotWithShape="1">
          <a:blip r:embed="rId5"/>
          <a:srcRect r="47503"/>
          <a:stretch/>
        </p:blipFill>
        <p:spPr>
          <a:xfrm>
            <a:off x="991406" y="5949844"/>
            <a:ext cx="2224308" cy="3965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RVIR_PPT_banner1.psd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981075"/>
          </a:xfrm>
          <a:prstGeom prst="rect">
            <a:avLst/>
          </a:prstGeom>
          <a:effectLst>
            <a:outerShdw blurRad="266700" dir="270000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"/>
            <a:ext cx="8091528" cy="981075"/>
          </a:xfrm>
        </p:spPr>
        <p:txBody>
          <a:bodyPr anchor="ctr">
            <a:norm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C770-AE6E-D34F-A67C-971CD57B26D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2" y="1582738"/>
            <a:ext cx="10951633" cy="43942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7" descr="Global.png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0990" y="260176"/>
            <a:ext cx="2449892" cy="435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5000"/>
              </a:prstClr>
            </a:outerShdw>
          </a:effectLst>
        </p:spPr>
      </p:pic>
      <p:sp>
        <p:nvSpPr>
          <p:cNvPr id="7" name="Rectangle 6"/>
          <p:cNvSpPr/>
          <p:nvPr userDrawn="1"/>
        </p:nvSpPr>
        <p:spPr>
          <a:xfrm>
            <a:off x="0" y="6297456"/>
            <a:ext cx="12192000" cy="56055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defTabSz="4570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</a:rPr>
              <a:t>   </a:t>
            </a:r>
            <a:endParaRPr lang="en-US" sz="18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8030036"/>
      </p:ext>
    </p:extLst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RVIR_PPT_banner1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981075"/>
          </a:xfrm>
          <a:prstGeom prst="rect">
            <a:avLst/>
          </a:prstGeom>
          <a:effectLst>
            <a:outerShdw blurRad="266700" dir="2700000">
              <a:srgbClr val="000000"/>
            </a:outerShdw>
          </a:effectLst>
        </p:spPr>
      </p:pic>
      <p:pic>
        <p:nvPicPr>
          <p:cNvPr id="7" name="Picture 6" descr="Glob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61783" y="282772"/>
            <a:ext cx="4100061" cy="383686"/>
          </a:xfrm>
          <a:prstGeom prst="rect">
            <a:avLst/>
          </a:prstGeom>
          <a:effectLst>
            <a:outerShdw blurRad="165100" dir="2700000">
              <a:srgbClr val="000000"/>
            </a:outerShdw>
          </a:effectLst>
        </p:spPr>
      </p:pic>
      <p:grpSp>
        <p:nvGrpSpPr>
          <p:cNvPr id="8" name="Group 7"/>
          <p:cNvGrpSpPr/>
          <p:nvPr userDrawn="1"/>
        </p:nvGrpSpPr>
        <p:grpSpPr>
          <a:xfrm>
            <a:off x="9663662" y="6356710"/>
            <a:ext cx="2278601" cy="351196"/>
            <a:chOff x="6594651" y="497913"/>
            <a:chExt cx="1833425" cy="376776"/>
          </a:xfrm>
        </p:grpSpPr>
        <p:pic>
          <p:nvPicPr>
            <p:cNvPr id="9" name="Picture 8" descr="NASA-Logo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7105" y="497913"/>
              <a:ext cx="470971" cy="376776"/>
            </a:xfrm>
            <a:prstGeom prst="rect">
              <a:avLst/>
            </a:prstGeom>
          </p:spPr>
        </p:pic>
        <p:pic>
          <p:nvPicPr>
            <p:cNvPr id="10" name="Picture 9" descr="USAID Logo_Blu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4651" y="499365"/>
              <a:ext cx="1202659" cy="3669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"/>
            <a:ext cx="6423377" cy="981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4EFC770-AE6E-D34F-A67C-971CD57B26D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1" y="1582738"/>
            <a:ext cx="10951633" cy="439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C8484841-9AB7-4D76-B2FB-52F7B0FD85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RVIR_PPT_banner1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981075"/>
          </a:xfrm>
          <a:prstGeom prst="rect">
            <a:avLst/>
          </a:prstGeom>
          <a:effectLst>
            <a:outerShdw blurRad="266700" dir="2700000">
              <a:srgbClr val="000000"/>
            </a:outerShdw>
          </a:effectLst>
        </p:spPr>
      </p:pic>
      <p:pic>
        <p:nvPicPr>
          <p:cNvPr id="7" name="Picture 6" descr="Glob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7471" y="282772"/>
            <a:ext cx="4304373" cy="402806"/>
          </a:xfrm>
          <a:prstGeom prst="rect">
            <a:avLst/>
          </a:prstGeom>
          <a:effectLst>
            <a:outerShdw blurRad="165100" dir="2700000">
              <a:srgbClr val="000000"/>
            </a:outerShdw>
          </a:effectLst>
        </p:spPr>
      </p:pic>
      <p:grpSp>
        <p:nvGrpSpPr>
          <p:cNvPr id="8" name="Group 7"/>
          <p:cNvGrpSpPr/>
          <p:nvPr userDrawn="1"/>
        </p:nvGrpSpPr>
        <p:grpSpPr>
          <a:xfrm>
            <a:off x="9663662" y="6356710"/>
            <a:ext cx="2278601" cy="351196"/>
            <a:chOff x="6594651" y="497913"/>
            <a:chExt cx="1833425" cy="376776"/>
          </a:xfrm>
        </p:grpSpPr>
        <p:pic>
          <p:nvPicPr>
            <p:cNvPr id="9" name="Picture 8" descr="NASA-Logo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7105" y="497913"/>
              <a:ext cx="470971" cy="376776"/>
            </a:xfrm>
            <a:prstGeom prst="rect">
              <a:avLst/>
            </a:prstGeom>
          </p:spPr>
        </p:pic>
        <p:pic>
          <p:nvPicPr>
            <p:cNvPr id="10" name="Picture 9" descr="USAID Logo_Blu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4651" y="499365"/>
              <a:ext cx="1202659" cy="3669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"/>
            <a:ext cx="6423377" cy="981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4EFC770-AE6E-D34F-A67C-971CD57B26D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1" y="1582738"/>
            <a:ext cx="10951633" cy="439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RVIR_PPT_banner1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981075"/>
          </a:xfrm>
          <a:prstGeom prst="rect">
            <a:avLst/>
          </a:prstGeom>
          <a:effectLst>
            <a:outerShdw blurRad="266700" dir="2700000">
              <a:srgbClr val="000000"/>
            </a:outerShdw>
          </a:effectLst>
        </p:spPr>
      </p:pic>
      <p:pic>
        <p:nvPicPr>
          <p:cNvPr id="7" name="Picture 6" descr="Glob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7471" y="282772"/>
            <a:ext cx="4304373" cy="402806"/>
          </a:xfrm>
          <a:prstGeom prst="rect">
            <a:avLst/>
          </a:prstGeom>
          <a:effectLst>
            <a:outerShdw blurRad="165100" dir="2700000">
              <a:srgbClr val="000000"/>
            </a:outerShdw>
          </a:effectLst>
        </p:spPr>
      </p:pic>
      <p:grpSp>
        <p:nvGrpSpPr>
          <p:cNvPr id="8" name="Group 7"/>
          <p:cNvGrpSpPr/>
          <p:nvPr userDrawn="1"/>
        </p:nvGrpSpPr>
        <p:grpSpPr>
          <a:xfrm>
            <a:off x="9663662" y="6356710"/>
            <a:ext cx="2278601" cy="351196"/>
            <a:chOff x="6594651" y="497913"/>
            <a:chExt cx="1833425" cy="376776"/>
          </a:xfrm>
        </p:grpSpPr>
        <p:pic>
          <p:nvPicPr>
            <p:cNvPr id="9" name="Picture 8" descr="NASA-Logo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7105" y="497913"/>
              <a:ext cx="470971" cy="376776"/>
            </a:xfrm>
            <a:prstGeom prst="rect">
              <a:avLst/>
            </a:prstGeom>
          </p:spPr>
        </p:pic>
        <p:pic>
          <p:nvPicPr>
            <p:cNvPr id="10" name="Picture 9" descr="USAID Logo_Blu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4651" y="499365"/>
              <a:ext cx="1202659" cy="3669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"/>
            <a:ext cx="6423377" cy="981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4EFC770-AE6E-D34F-A67C-971CD57B26D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1" y="1582738"/>
            <a:ext cx="10951633" cy="439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RVIR_PPT_banner1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981075"/>
          </a:xfrm>
          <a:prstGeom prst="rect">
            <a:avLst/>
          </a:prstGeom>
          <a:effectLst>
            <a:outerShdw blurRad="266700" dir="2700000">
              <a:srgbClr val="000000"/>
            </a:outerShdw>
          </a:effectLst>
        </p:spPr>
      </p:pic>
      <p:pic>
        <p:nvPicPr>
          <p:cNvPr id="7" name="Picture 6" descr="Glob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7471" y="282772"/>
            <a:ext cx="4304373" cy="402806"/>
          </a:xfrm>
          <a:prstGeom prst="rect">
            <a:avLst/>
          </a:prstGeom>
          <a:effectLst>
            <a:outerShdw blurRad="165100" dir="2700000">
              <a:srgbClr val="000000"/>
            </a:outerShdw>
          </a:effectLst>
        </p:spPr>
      </p:pic>
      <p:grpSp>
        <p:nvGrpSpPr>
          <p:cNvPr id="8" name="Group 7"/>
          <p:cNvGrpSpPr/>
          <p:nvPr userDrawn="1"/>
        </p:nvGrpSpPr>
        <p:grpSpPr>
          <a:xfrm>
            <a:off x="9663662" y="6356710"/>
            <a:ext cx="2278601" cy="351196"/>
            <a:chOff x="6594651" y="497913"/>
            <a:chExt cx="1833425" cy="376776"/>
          </a:xfrm>
        </p:grpSpPr>
        <p:pic>
          <p:nvPicPr>
            <p:cNvPr id="9" name="Picture 8" descr="NASA-Logo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7105" y="497913"/>
              <a:ext cx="470971" cy="376776"/>
            </a:xfrm>
            <a:prstGeom prst="rect">
              <a:avLst/>
            </a:prstGeom>
          </p:spPr>
        </p:pic>
        <p:pic>
          <p:nvPicPr>
            <p:cNvPr id="10" name="Picture 9" descr="USAID Logo_Blu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4651" y="499365"/>
              <a:ext cx="1202659" cy="3669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"/>
            <a:ext cx="6423377" cy="981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4EFC770-AE6E-D34F-A67C-971CD57B26D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1" y="1582738"/>
            <a:ext cx="10951633" cy="439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RVIR_PPT_banner1.ps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981075"/>
          </a:xfrm>
          <a:prstGeom prst="rect">
            <a:avLst/>
          </a:prstGeom>
          <a:effectLst>
            <a:outerShdw blurRad="266700" dir="2700000">
              <a:srgbClr val="000000"/>
            </a:outerShdw>
          </a:effectLst>
        </p:spPr>
      </p:pic>
      <p:pic>
        <p:nvPicPr>
          <p:cNvPr id="7" name="Picture 6" descr="Glob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7471" y="282772"/>
            <a:ext cx="4304373" cy="402806"/>
          </a:xfrm>
          <a:prstGeom prst="rect">
            <a:avLst/>
          </a:prstGeom>
          <a:effectLst>
            <a:outerShdw blurRad="165100" dir="2700000">
              <a:srgbClr val="000000"/>
            </a:outerShdw>
          </a:effectLst>
        </p:spPr>
      </p:pic>
      <p:grpSp>
        <p:nvGrpSpPr>
          <p:cNvPr id="8" name="Group 7"/>
          <p:cNvGrpSpPr/>
          <p:nvPr userDrawn="1"/>
        </p:nvGrpSpPr>
        <p:grpSpPr>
          <a:xfrm>
            <a:off x="9663662" y="6356710"/>
            <a:ext cx="2278601" cy="351196"/>
            <a:chOff x="6594651" y="497913"/>
            <a:chExt cx="1833425" cy="376776"/>
          </a:xfrm>
        </p:grpSpPr>
        <p:pic>
          <p:nvPicPr>
            <p:cNvPr id="9" name="Picture 8" descr="NASA-Logo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7105" y="497913"/>
              <a:ext cx="470971" cy="376776"/>
            </a:xfrm>
            <a:prstGeom prst="rect">
              <a:avLst/>
            </a:prstGeom>
          </p:spPr>
        </p:pic>
        <p:pic>
          <p:nvPicPr>
            <p:cNvPr id="10" name="Picture 9" descr="USAID Logo_Blu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4651" y="499365"/>
              <a:ext cx="1202659" cy="36691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"/>
            <a:ext cx="6423377" cy="981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4EFC770-AE6E-D34F-A67C-971CD57B26D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1" y="1582738"/>
            <a:ext cx="10951633" cy="439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BBBA6-C97F-495A-9A34-4E733C358C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78592" y="-17424"/>
            <a:ext cx="10972800" cy="1003662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8080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EC74DD-4A21-4117-B2C6-A10648451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IR_PPT_banner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181601"/>
            <a:ext cx="12192000" cy="16764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6297456"/>
            <a:ext cx="12192000" cy="560551"/>
          </a:xfrm>
          <a:prstGeom prst="rect">
            <a:avLst/>
          </a:prstGeom>
          <a:solidFill>
            <a:srgbClr val="081015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defTabSz="4570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	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289607"/>
            <a:ext cx="10972803" cy="817568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09602" y="1107183"/>
            <a:ext cx="10951633" cy="455897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1" name="Picture 10" descr="Global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7159" y="6310294"/>
            <a:ext cx="2457100" cy="437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9304113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IR_PPT_banner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87168" cy="6858000"/>
          </a:xfrm>
          <a:prstGeom prst="rect">
            <a:avLst/>
          </a:prstGeom>
          <a:effectLst>
            <a:outerShdw blurRad="406400" dir="2700000">
              <a:srgbClr val="000000"/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675451" y="6297084"/>
            <a:ext cx="2844800" cy="365125"/>
          </a:xfrm>
        </p:spPr>
        <p:txBody>
          <a:bodyPr/>
          <a:lstStyle/>
          <a:p>
            <a:fld id="{94EFC770-AE6E-D34F-A67C-971CD57B26D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8" name="Picture 7" descr="Global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4135" y="6307333"/>
            <a:ext cx="2478268" cy="438189"/>
          </a:xfrm>
          <a:prstGeom prst="rect">
            <a:avLst/>
          </a:prstGeom>
          <a:effec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17873" y="289607"/>
            <a:ext cx="8364537" cy="817568"/>
          </a:xfrm>
        </p:spPr>
        <p:txBody>
          <a:bodyPr anchor="t"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217874" y="1107175"/>
            <a:ext cx="8364537" cy="489948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169343" y="118088"/>
            <a:ext cx="2106084" cy="42292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039" indent="0">
              <a:buNone/>
              <a:defRPr sz="2000">
                <a:solidFill>
                  <a:schemeClr val="bg1"/>
                </a:solidFill>
              </a:defRPr>
            </a:lvl2pPr>
            <a:lvl3pPr marL="914081" indent="0">
              <a:buNone/>
              <a:defRPr sz="1800">
                <a:solidFill>
                  <a:schemeClr val="bg1"/>
                </a:solidFill>
              </a:defRPr>
            </a:lvl3pPr>
            <a:lvl4pPr marL="1371122" indent="0">
              <a:buNone/>
              <a:defRPr sz="1600">
                <a:solidFill>
                  <a:schemeClr val="bg1"/>
                </a:solidFill>
              </a:defRPr>
            </a:lvl4pPr>
            <a:lvl5pPr marL="1828163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716895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RVIR_PPT_background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"/>
            <a:ext cx="12192000" cy="685800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1317806"/>
            <a:ext cx="12192000" cy="2746336"/>
          </a:xfrm>
          <a:prstGeom prst="rect">
            <a:avLst/>
          </a:prstGeom>
          <a:solidFill>
            <a:srgbClr val="081015">
              <a:alpha val="4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algn="ctr" defTabSz="45703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743" y="1317806"/>
            <a:ext cx="10177724" cy="2746336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54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166070"/>
            <a:ext cx="12192000" cy="691930"/>
          </a:xfrm>
          <a:prstGeom prst="rect">
            <a:avLst/>
          </a:prstGeom>
          <a:solidFill>
            <a:srgbClr val="081015">
              <a:alpha val="4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07" tIns="45704" rIns="91407" bIns="45704" rtlCol="0" anchor="ctr"/>
          <a:lstStyle/>
          <a:p>
            <a:pPr defTabSz="45703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  <a:latin typeface="Calibri"/>
              </a:rPr>
              <a:t>	2013 Work Plan Meeting</a:t>
            </a:r>
            <a:endParaRPr lang="en-US" sz="18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Picture 5" descr="Global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9965" y="6259245"/>
            <a:ext cx="2841503" cy="50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48807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lIns="91407" tIns="45704" rIns="91407" bIns="45704"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lIns="91407" tIns="45704" rIns="91407" bIns="4570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lIns="91407" tIns="45704" rIns="91407" bIns="45704"/>
          <a:lstStyle/>
          <a:p>
            <a:fld id="{C8484841-9AB7-4D76-B2FB-52F7B0FD85D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7435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8605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3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08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2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1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2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2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3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57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07" tIns="45704" rIns="91407" bIns="4570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07" tIns="45704" rIns="91407" bIns="457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07" tIns="45704" rIns="91407" bIns="4570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39" eaLnBrk="1" fontAlgn="auto" hangingPunct="1">
              <a:spcBef>
                <a:spcPts val="0"/>
              </a:spcBef>
              <a:spcAft>
                <a:spcPts val="0"/>
              </a:spcAft>
            </a:pPr>
            <a:fld id="{94EFC770-AE6E-D34F-A67C-971CD57B26D6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039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hf hdr="0" ftr="0" dt="0"/>
  <p:txStyles>
    <p:titleStyle>
      <a:lvl1pPr algn="ctr" defTabSz="45703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81" indent="-342781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91" indent="-285652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01" indent="-22851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9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9" indent="-228519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8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9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00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40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1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2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3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0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41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21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07" tIns="45704" rIns="91407" bIns="457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07" tIns="45704" rIns="91407" bIns="4570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07" tIns="45704" rIns="91407" bIns="4570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3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07" tIns="45704" rIns="91407" bIns="4570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3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07" tIns="45704" rIns="91407" bIns="4570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039" eaLnBrk="1" fontAlgn="auto" hangingPunct="1">
              <a:spcBef>
                <a:spcPts val="0"/>
              </a:spcBef>
              <a:spcAft>
                <a:spcPts val="0"/>
              </a:spcAft>
            </a:pPr>
            <a:fld id="{FCDB88F6-A167-9A4C-A766-E2D5D4F1BC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039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657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ransition spd="slow">
    <p:pull/>
  </p:transition>
  <p:hf hdr="0" ftr="0" dt="0"/>
  <p:txStyles>
    <p:titleStyle>
      <a:lvl1pPr algn="ctr" defTabSz="45703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81" indent="-342781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91" indent="-285652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01" indent="-22851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9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9" indent="-228519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8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9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00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40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1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2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3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0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41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21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ERVIR_PPT_banner1.psd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"/>
            <a:ext cx="12192000" cy="981075"/>
          </a:xfrm>
          <a:prstGeom prst="rect">
            <a:avLst/>
          </a:prstGeom>
          <a:effectLst>
            <a:outerShdw blurRad="266700" dir="2700000">
              <a:srgbClr val="000000"/>
            </a:outerShdw>
          </a:effectLst>
        </p:spPr>
      </p:pic>
      <p:pic>
        <p:nvPicPr>
          <p:cNvPr id="7" name="Picture 6" descr="Global.png"/>
          <p:cNvPicPr>
            <a:picLocks noChangeAspect="1"/>
          </p:cNvPicPr>
          <p:nvPr userDrawn="1"/>
        </p:nvPicPr>
        <p:blipFill rotWithShape="1">
          <a:blip r:embed="rId4"/>
          <a:srcRect r="46675"/>
          <a:stretch/>
        </p:blipFill>
        <p:spPr>
          <a:xfrm>
            <a:off x="9566855" y="282775"/>
            <a:ext cx="2295320" cy="402806"/>
          </a:xfrm>
          <a:prstGeom prst="rect">
            <a:avLst/>
          </a:prstGeom>
          <a:effectLst>
            <a:outerShdw blurRad="165100" dir="2700000">
              <a:srgbClr val="000000"/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</p:sldLayoutIdLst>
  <p:hf hdr="0" ftr="0" dt="0"/>
  <p:txStyles>
    <p:titleStyle>
      <a:lvl1pPr algn="ctr" defTabSz="45703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81" indent="-342781" algn="l" defTabSz="45703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91" indent="-285652" algn="l" defTabSz="45703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01" indent="-228519" algn="l" defTabSz="45703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9" algn="l" defTabSz="45703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9" indent="-228519" algn="l" defTabSz="45703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8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9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00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40" indent="-228519" algn="l" defTabSz="45703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1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22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3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0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41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21" algn="l" defTabSz="457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07" tIns="45704" rIns="91407" bIns="457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07" tIns="45704" rIns="91407" bIns="457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 vert="horz" lIns="91407" tIns="45704" rIns="91407" bIns="4570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4"/>
            <a:ext cx="3860800" cy="365125"/>
          </a:xfrm>
          <a:prstGeom prst="rect">
            <a:avLst/>
          </a:prstGeom>
        </p:spPr>
        <p:txBody>
          <a:bodyPr vert="horz" lIns="91407" tIns="45704" rIns="91407" bIns="4570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4"/>
            <a:ext cx="2844800" cy="365125"/>
          </a:xfrm>
          <a:prstGeom prst="rect">
            <a:avLst/>
          </a:prstGeom>
        </p:spPr>
        <p:txBody>
          <a:bodyPr vert="horz" lIns="91407" tIns="45704" rIns="91407" bIns="4570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0780A30-9874-4DD3-9176-5797334DC3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8470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hf hdr="0" ftr="0" dt="0"/>
  <p:txStyles>
    <p:titleStyle>
      <a:lvl1pPr algn="ctr" defTabSz="91408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781" indent="-342781" algn="l" defTabSz="9140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691" indent="-285652" algn="l" defTabSz="914081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01" indent="-228519" algn="l" defTabSz="914081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640" indent="-228519" algn="l" defTabSz="914081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679" indent="-228519" algn="l" defTabSz="914081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718" indent="-228519" algn="l" defTabSz="91408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759" indent="-228519" algn="l" defTabSz="91408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00" indent="-228519" algn="l" defTabSz="91408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40" indent="-228519" algn="l" defTabSz="914081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39" algn="l" defTabSz="9140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1" algn="l" defTabSz="9140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22" algn="l" defTabSz="9140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3" algn="l" defTabSz="9140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00" algn="l" defTabSz="9140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241" algn="l" defTabSz="9140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280" algn="l" defTabSz="9140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21" algn="l" defTabSz="91408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ERVIR_PPT_banner1.psd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1"/>
            <a:ext cx="12192000" cy="981075"/>
          </a:xfrm>
          <a:prstGeom prst="rect">
            <a:avLst/>
          </a:prstGeom>
          <a:effectLst>
            <a:outerShdw blurRad="266700" dir="2700000">
              <a:srgbClr val="000000"/>
            </a:outerShdw>
          </a:effectLst>
        </p:spPr>
      </p:pic>
      <p:pic>
        <p:nvPicPr>
          <p:cNvPr id="23" name="Picture 22" descr="Global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257471" y="282772"/>
            <a:ext cx="4304373" cy="402806"/>
          </a:xfrm>
          <a:prstGeom prst="rect">
            <a:avLst/>
          </a:prstGeom>
          <a:effectLst>
            <a:outerShdw blurRad="165100" dir="2700000">
              <a:srgbClr val="000000"/>
            </a:outerShdw>
          </a:effectLst>
        </p:spPr>
      </p:pic>
      <p:grpSp>
        <p:nvGrpSpPr>
          <p:cNvPr id="24" name="Group 23"/>
          <p:cNvGrpSpPr/>
          <p:nvPr userDrawn="1"/>
        </p:nvGrpSpPr>
        <p:grpSpPr>
          <a:xfrm>
            <a:off x="9663662" y="6356710"/>
            <a:ext cx="2278601" cy="351196"/>
            <a:chOff x="6594651" y="497913"/>
            <a:chExt cx="1833425" cy="376776"/>
          </a:xfrm>
        </p:grpSpPr>
        <p:pic>
          <p:nvPicPr>
            <p:cNvPr id="25" name="Picture 24" descr="NASA-Logo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57105" y="497913"/>
              <a:ext cx="470971" cy="376776"/>
            </a:xfrm>
            <a:prstGeom prst="rect">
              <a:avLst/>
            </a:prstGeom>
          </p:spPr>
        </p:pic>
        <p:pic>
          <p:nvPicPr>
            <p:cNvPr id="26" name="Picture 25" descr="USAID Logo_Blue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94651" y="499365"/>
              <a:ext cx="1202659" cy="366913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205049" y="4501444"/>
            <a:ext cx="6400800" cy="1272251"/>
          </a:xfrm>
        </p:spPr>
        <p:txBody>
          <a:bodyPr/>
          <a:lstStyle/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Billy Ashmall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3600" y="152401"/>
            <a:ext cx="7978140" cy="1600406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</a:rPr>
              <a:t>Collect Earth Online </a:t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US" sz="3200" b="1" dirty="0" smtClean="0">
                <a:solidFill>
                  <a:schemeClr val="bg1"/>
                </a:solidFill>
              </a:rPr>
              <a:t>A New Design Concept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 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1" name="Picture 2" descr="http://agcommons.files.wordpress.com/2009/11/rcmrd_logo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00892" y="4953001"/>
            <a:ext cx="357509" cy="395505"/>
          </a:xfrm>
          <a:prstGeom prst="rect">
            <a:avLst/>
          </a:prstGeom>
          <a:noFill/>
        </p:spPr>
      </p:pic>
      <p:pic>
        <p:nvPicPr>
          <p:cNvPr id="12" name="Picture 11" descr="http://t3.gstatic.com/images?q=tbn:ANd9GcTmOgek_gOgtUcCOcn6FoeM5U60y7eimBEWU7p9hckt7C8IrAo&amp;t=1&amp;usg=__qtSegkn91O3IRLhuZ4wYMHFBm1Y=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3824" y="5386443"/>
            <a:ext cx="1128629" cy="356121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419" y="4953000"/>
            <a:ext cx="79513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4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524001" y="3"/>
            <a:ext cx="6344652" cy="981075"/>
          </a:xfrm>
          <a:prstGeom prst="rect">
            <a:avLst/>
          </a:prstGeom>
        </p:spPr>
        <p:txBody>
          <a:bodyPr lIns="91407" tIns="45704" rIns="91407" bIns="45704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bg1"/>
                </a:solidFill>
              </a:rPr>
              <a:t>Purpose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8718" y="1205453"/>
            <a:ext cx="6624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 would like the Collect Earth Online website to be: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722" y="1829938"/>
            <a:ext cx="1198492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Identifiable and well branded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 friendly</a:t>
            </a:r>
          </a:p>
          <a:p>
            <a:pPr marL="799939" lvl="1" indent="-342900">
              <a:buFont typeface="Arial" panose="020B0604020202020204" pitchFamily="34" charset="0"/>
              <a:buChar char="•"/>
            </a:pPr>
            <a:r>
              <a:rPr lang="en-US" dirty="0"/>
              <a:t>Users should know within seconds why they are there and what they are supposed to do next (</a:t>
            </a:r>
            <a:r>
              <a:rPr lang="en-US" b="1" dirty="0"/>
              <a:t>Collaborate. Play. Map the world</a:t>
            </a:r>
            <a:r>
              <a:rPr lang="en-US" dirty="0" smtClean="0"/>
              <a:t>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Responsive to fit any device</a:t>
            </a:r>
          </a:p>
          <a:p>
            <a:pPr marL="79993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is very important especially in our Hub locations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Engaging to users</a:t>
            </a:r>
          </a:p>
          <a:p>
            <a:pPr marL="79993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Users need to feel a sense of accomplishment</a:t>
            </a:r>
          </a:p>
          <a:p>
            <a:pPr marL="79993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Users need to feel rewarded</a:t>
            </a:r>
          </a:p>
          <a:p>
            <a:pPr marL="79993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Users need to feel excited about what they are doing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Intuitive to most people</a:t>
            </a:r>
          </a:p>
          <a:p>
            <a:pPr marL="79993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Most of the actions we expect users to accomplish should be standard, and easy to understand</a:t>
            </a:r>
          </a:p>
          <a:p>
            <a:pPr marL="799939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We should provide training videos for non-intuitive instances such as how to classify imagery, etc.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74610" y="6351175"/>
            <a:ext cx="4049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How do we accomplish this?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89491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1" y="3"/>
            <a:ext cx="6344652" cy="981075"/>
          </a:xfrm>
          <a:prstGeom prst="rect">
            <a:avLst/>
          </a:prstGeom>
        </p:spPr>
        <p:txBody>
          <a:bodyPr lIns="91407" tIns="45704" rIns="91407" bIns="45704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Proposed new look and feel for the home </a:t>
            </a:r>
            <a:r>
              <a:rPr lang="en-US" sz="2400" dirty="0" smtClean="0">
                <a:solidFill>
                  <a:schemeClr val="bg1"/>
                </a:solidFill>
              </a:rPr>
              <a:t>page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68" y="1274382"/>
            <a:ext cx="9088732" cy="5583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002" y="1114583"/>
            <a:ext cx="30082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Initial call to action “Choose a project to get started”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Organizations are listed in the collapsible tree on the left.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Projects are listed when the Organization is expanded in the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All public projects are represented on the map with a marker.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Users can navigate the tree or the map to select projects.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When the user selects a project, they are navigated to that project’s dashboard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609" y="2369710"/>
            <a:ext cx="1760371" cy="1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5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16" y="1271016"/>
            <a:ext cx="9094211" cy="5586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002" y="1114583"/>
            <a:ext cx="30082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chose a project and is brought 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They can see the project bounding box with all of the collection plots on the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user may click a plot on the map to analyze or click the ANALYZE RANDOM PLOT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Of course the map is fully functional, zoom, pan, 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Quit takes them back to the Home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can click on Account, the badge, or his name to access the account page.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4001" y="3"/>
            <a:ext cx="6344652" cy="981075"/>
          </a:xfrm>
          <a:prstGeom prst="rect">
            <a:avLst/>
          </a:prstGeom>
        </p:spPr>
        <p:txBody>
          <a:bodyPr lIns="91407" tIns="45704" rIns="91407" bIns="45704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bg1"/>
                </a:solidFill>
              </a:rPr>
              <a:t>Project overview page (Dashboard)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9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002" y="1114583"/>
            <a:ext cx="30082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Call to action directs user to select each plot for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Project information is to the right in a visual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Plot navigation is simple and self explanatory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16" y="1271016"/>
            <a:ext cx="9094211" cy="55869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1" y="3"/>
            <a:ext cx="6344652" cy="981075"/>
          </a:xfrm>
          <a:prstGeom prst="rect">
            <a:avLst/>
          </a:prstGeom>
        </p:spPr>
        <p:txBody>
          <a:bodyPr lIns="91407" tIns="45704" rIns="91407" bIns="45704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bg1"/>
                </a:solidFill>
              </a:rPr>
              <a:t>Plot Analysis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40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16" y="1271016"/>
            <a:ext cx="9094211" cy="5586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002" y="1114583"/>
            <a:ext cx="30082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can access stats such as: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Level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Level progress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Goal to next level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Exact stats on his projects and plots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can also update the account here: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Change email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Reset password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1" y="3"/>
            <a:ext cx="6344652" cy="981075"/>
          </a:xfrm>
          <a:prstGeom prst="rect">
            <a:avLst/>
          </a:prstGeom>
        </p:spPr>
        <p:txBody>
          <a:bodyPr lIns="91407" tIns="45704" rIns="91407" bIns="45704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bg1"/>
                </a:solidFill>
              </a:rPr>
              <a:t>Account page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8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16" y="1271016"/>
            <a:ext cx="9094211" cy="55869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002" y="1114583"/>
            <a:ext cx="30082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When a user levels up he will be shown the stats box with the new level and an encouraging message.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badge in the menu bar must also be updated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38102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1" y="3"/>
            <a:ext cx="6344652" cy="981075"/>
          </a:xfrm>
          <a:prstGeom prst="rect">
            <a:avLst/>
          </a:prstGeom>
        </p:spPr>
        <p:txBody>
          <a:bodyPr lIns="91407" tIns="45704" rIns="91407" bIns="45704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FFFFFF"/>
                </a:solidFill>
              </a:rPr>
              <a:t>User engagement</a:t>
            </a: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840" y="1575377"/>
            <a:ext cx="5691822" cy="13902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001" y="1114583"/>
            <a:ext cx="443992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/>
              <a:t>When logged in the user is presented with a badge indicating their current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/>
              <a:t>User can click the badge to see their stats such as: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Projects Worked on So </a:t>
            </a:r>
            <a:r>
              <a:rPr lang="en-US" sz="1800" dirty="0" smtClean="0"/>
              <a:t>Far</a:t>
            </a:r>
            <a:endParaRPr lang="en-US" sz="1800" dirty="0"/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Plots Completed per Project 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Plots Completed Total </a:t>
            </a:r>
            <a:endParaRPr lang="en-US" sz="1800" dirty="0" smtClean="0"/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Speed </a:t>
            </a:r>
            <a:r>
              <a:rPr lang="en-US" sz="1800" dirty="0"/>
              <a:t>Score per Project 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Speed Score </a:t>
            </a:r>
            <a:r>
              <a:rPr lang="en-US" sz="1800" dirty="0" smtClean="0"/>
              <a:t>Total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Accuracy </a:t>
            </a:r>
            <a:r>
              <a:rPr lang="en-US" sz="1800" dirty="0"/>
              <a:t>Score per </a:t>
            </a:r>
            <a:r>
              <a:rPr lang="en-US" sz="1800" dirty="0" smtClean="0"/>
              <a:t>Project</a:t>
            </a:r>
          </a:p>
          <a:p>
            <a:pPr marL="742789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Accuracy </a:t>
            </a:r>
            <a:r>
              <a:rPr lang="en-US" sz="1800" dirty="0"/>
              <a:t>Score </a:t>
            </a:r>
            <a:r>
              <a:rPr lang="en-US" sz="1800" dirty="0" smtClean="0"/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smtClean="0"/>
              <a:t>After each plot is complete show “X more plots to next level”</a:t>
            </a:r>
            <a:endParaRPr lang="en-US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Consider showing his rank amongst other users (possibly organizational)</a:t>
            </a:r>
            <a:endParaRPr lang="en-US" dirty="0"/>
          </a:p>
          <a:p>
            <a:pPr marL="742789" lvl="1" indent="-285750">
              <a:buFont typeface="Arial" panose="020B0604020202020204" pitchFamily="34" charset="0"/>
              <a:buChar char="•"/>
            </a:pPr>
            <a:endParaRPr lang="en-US" sz="19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696327" y="4515141"/>
            <a:ext cx="72429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will have to decide how to calculate levels but this doesn’t have to be a complex algorithm, it could be as simple as if </a:t>
            </a:r>
            <a:r>
              <a:rPr lang="en-US" dirty="0" err="1" smtClean="0"/>
              <a:t>numberOfPlotsCompleted</a:t>
            </a:r>
            <a:r>
              <a:rPr lang="en-US" dirty="0" smtClean="0"/>
              <a:t> &gt;= (10 * </a:t>
            </a:r>
            <a:r>
              <a:rPr lang="en-US" dirty="0"/>
              <a:t>level</a:t>
            </a:r>
            <a:r>
              <a:rPr lang="en-US" dirty="0" smtClean="0"/>
              <a:t>) then level = level + 1</a:t>
            </a:r>
            <a:br>
              <a:rPr lang="en-US" dirty="0" smtClean="0"/>
            </a:br>
            <a:r>
              <a:rPr lang="en-US" dirty="0" smtClean="0"/>
              <a:t>Do something visual to let user know he leveled up and encourage him to keep going.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71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Discussion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924684" y="3085227"/>
            <a:ext cx="70150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only addressed a small portion of the website and user experience. More discussion is needed on this topic to identify areas of opportunity to make CEO Great!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AA1A7AF4279947ADDB1283F931FC3E" ma:contentTypeVersion="3" ma:contentTypeDescription="Create a new document." ma:contentTypeScope="" ma:versionID="fd18698850fd2eb09dc553cf75c14410">
  <xsd:schema xmlns:xsd="http://www.w3.org/2001/XMLSchema" xmlns:xs="http://www.w3.org/2001/XMLSchema" xmlns:p="http://schemas.microsoft.com/office/2006/metadata/properties" xmlns:ns1="697f7619-f246-478f-b991-bb21f100367e" xmlns:ns2="http://schemas.microsoft.com/sharepoint/v3" targetNamespace="http://schemas.microsoft.com/office/2006/metadata/properties" ma:root="true" ma:fieldsID="65b1fd89387dfd161a3a69ab212804bf" ns1:_="" ns2:_="">
    <xsd:import namespace="697f7619-f246-478f-b991-bb21f100367e"/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Document_x0020_Modified_x0020_Date" minOccurs="0"/>
                <xsd:element ref="ns1:Author_x0020__x002f__x0020_Presenter" minOccurs="0"/>
                <xsd:element ref="ns2:PublishingStartDate" minOccurs="0"/>
                <xsd:element ref="ns2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7f7619-f246-478f-b991-bb21f100367e" elementFormDefault="qualified">
    <xsd:import namespace="http://schemas.microsoft.com/office/2006/documentManagement/types"/>
    <xsd:import namespace="http://schemas.microsoft.com/office/infopath/2007/PartnerControls"/>
    <xsd:element name="Document_x0020_Modified_x0020_Date" ma:index="0" nillable="true" ma:displayName="Document Modified Date" ma:format="DateOnly" ma:internalName="Document_x0020_Modified_x0020_Date">
      <xsd:simpleType>
        <xsd:restriction base="dms:DateTime"/>
      </xsd:simpleType>
    </xsd:element>
    <xsd:element name="Author_x0020__x002f__x0020_Presenter" ma:index="3" nillable="true" ma:displayName="Author / Presenter" ma:internalName="Author_x0020__x002f__x0020_Present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Author_x0020__x002f__x0020_Presenter xmlns="697f7619-f246-478f-b991-bb21f100367e" xsi:nil="true"/>
    <Document_x0020_Modified_x0020_Date xmlns="697f7619-f246-478f-b991-bb21f100367e" xsi:nil="true"/>
  </documentManagement>
</p:properties>
</file>

<file path=customXml/itemProps1.xml><?xml version="1.0" encoding="utf-8"?>
<ds:datastoreItem xmlns:ds="http://schemas.openxmlformats.org/officeDocument/2006/customXml" ds:itemID="{E9AB097F-7CB3-4F11-BF00-202105CA28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209493-BE31-45EE-BE1E-6994D2629E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7f7619-f246-478f-b991-bb21f100367e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50FDD9-2ABB-42B4-87E9-83B5E7056E0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697f7619-f246-478f-b991-bb21f100367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554</Words>
  <Application>Microsoft Office PowerPoint</Application>
  <PresentationFormat>Widescreen</PresentationFormat>
  <Paragraphs>66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Arial</vt:lpstr>
      <vt:lpstr>3_Office Theme</vt:lpstr>
      <vt:lpstr>2_Office Theme</vt:lpstr>
      <vt:lpstr>7_Office Theme</vt:lpstr>
      <vt:lpstr>4_Office Theme</vt:lpstr>
      <vt:lpstr>8_Office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2011-11-04T16:24:45Z</dcterms:created>
  <dcterms:modified xsi:type="dcterms:W3CDTF">2017-07-28T19:05:04Z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0x0101005AAA1A7AF4279947ADDB1283F931FC3E</vt:lpwstr>
  </property>
</Properties>
</file>